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9" r:id="rId7"/>
    <p:sldId id="268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79" autoAdjust="0"/>
    <p:restoredTop sz="94660"/>
  </p:normalViewPr>
  <p:slideViewPr>
    <p:cSldViewPr>
      <p:cViewPr varScale="1">
        <p:scale>
          <a:sx n="112" d="100"/>
          <a:sy n="112" d="100"/>
        </p:scale>
        <p:origin x="20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8DE98-3443-48D4-A7DD-01723D84C4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52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60871-EFE8-4FAB-A9A2-EA87A4390D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764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2B7DA-E71B-47D5-BF51-DA42114BBE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26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024D0-4C29-46B6-8E16-C93638B0E5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52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D47D5-CE9A-4802-BB77-3508D01F0B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27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BF6D-8721-4751-A2D1-73A0A9BF4A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95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C7642-458B-4FF1-8B7F-C5F14CF708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67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E8C01-7885-4722-84DD-483AF9AC64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810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A6DD2-65FA-40A8-BC26-D0A41C8878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17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CC435-39B6-402B-A167-F32D71091F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965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76963-2715-4640-8C93-06DEA31C11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1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B471617-0DE6-4115-9092-4CA14AE405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7.wmf"/><Relationship Id="rId3" Type="http://schemas.openxmlformats.org/officeDocument/2006/relationships/image" Target="../media/image2.jpeg"/><Relationship Id="rId7" Type="http://schemas.openxmlformats.org/officeDocument/2006/relationships/image" Target="../media/image4.wmf"/><Relationship Id="rId12" Type="http://schemas.openxmlformats.org/officeDocument/2006/relationships/slide" Target="slide10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slide" Target="slide9.xml"/><Relationship Id="rId4" Type="http://schemas.openxmlformats.org/officeDocument/2006/relationships/slide" Target="slide2.xml"/><Relationship Id="rId9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wmf"/><Relationship Id="rId7" Type="http://schemas.openxmlformats.org/officeDocument/2006/relationships/image" Target="../media/image48.jpeg"/><Relationship Id="rId12" Type="http://schemas.openxmlformats.org/officeDocument/2006/relationships/image" Target="../media/image32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wmf"/><Relationship Id="rId11" Type="http://schemas.openxmlformats.org/officeDocument/2006/relationships/image" Target="../media/image31.wmf"/><Relationship Id="rId5" Type="http://schemas.openxmlformats.org/officeDocument/2006/relationships/image" Target="../media/image46.wmf"/><Relationship Id="rId10" Type="http://schemas.openxmlformats.org/officeDocument/2006/relationships/image" Target="../media/image1.wmf"/><Relationship Id="rId4" Type="http://schemas.openxmlformats.org/officeDocument/2006/relationships/image" Target="../media/image45.wmf"/><Relationship Id="rId9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1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slide" Target="slide5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wmf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2.wmf"/><Relationship Id="rId5" Type="http://schemas.openxmlformats.org/officeDocument/2006/relationships/image" Target="../media/image27.wmf"/><Relationship Id="rId10" Type="http://schemas.openxmlformats.org/officeDocument/2006/relationships/image" Target="../media/image31.wmf"/><Relationship Id="rId4" Type="http://schemas.openxmlformats.org/officeDocument/2006/relationships/image" Target="../media/image26.wmf"/><Relationship Id="rId9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3.wmf"/><Relationship Id="rId3" Type="http://schemas.openxmlformats.org/officeDocument/2006/relationships/image" Target="../media/image33.jpeg"/><Relationship Id="rId7" Type="http://schemas.openxmlformats.org/officeDocument/2006/relationships/image" Target="../media/image37.wmf"/><Relationship Id="rId12" Type="http://schemas.openxmlformats.org/officeDocument/2006/relationships/image" Target="../media/image42.jpeg"/><Relationship Id="rId2" Type="http://schemas.openxmlformats.org/officeDocument/2006/relationships/image" Target="../media/image24.jpeg"/><Relationship Id="rId16" Type="http://schemas.openxmlformats.org/officeDocument/2006/relationships/image" Target="../media/image3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wmf"/><Relationship Id="rId5" Type="http://schemas.openxmlformats.org/officeDocument/2006/relationships/image" Target="../media/image35.jpeg"/><Relationship Id="rId15" Type="http://schemas.openxmlformats.org/officeDocument/2006/relationships/image" Target="../media/image31.wmf"/><Relationship Id="rId10" Type="http://schemas.openxmlformats.org/officeDocument/2006/relationships/image" Target="../media/image40.wmf"/><Relationship Id="rId4" Type="http://schemas.openxmlformats.org/officeDocument/2006/relationships/image" Target="../media/image34.jpeg"/><Relationship Id="rId9" Type="http://schemas.openxmlformats.org/officeDocument/2006/relationships/image" Target="../media/image39.wmf"/><Relationship Id="rId1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-107950" y="404813"/>
            <a:ext cx="3527425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g-BG" altLang="en-US" sz="2400"/>
              <a:t>Релеф и полезни изкопаеми</a:t>
            </a:r>
            <a:endParaRPr lang="en-US" altLang="en-US" sz="2400"/>
          </a:p>
        </p:txBody>
      </p:sp>
      <p:pic>
        <p:nvPicPr>
          <p:cNvPr id="9222" name="Picture 6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381750"/>
            <a:ext cx="898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 descr="relef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44450"/>
            <a:ext cx="5497512" cy="671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2751137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20938"/>
            <a:ext cx="275113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97200"/>
            <a:ext cx="2751137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73463"/>
            <a:ext cx="275113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149725"/>
            <a:ext cx="2751137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rele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5888"/>
            <a:ext cx="4606925" cy="662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95288" y="404813"/>
            <a:ext cx="1368425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bg-BG" altLang="en-US"/>
              <a:t>Нерудни изкопаеми</a:t>
            </a:r>
            <a:endParaRPr lang="en-US" alt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565400"/>
            <a:ext cx="1762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676525"/>
            <a:ext cx="176212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068638"/>
            <a:ext cx="176212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3644900"/>
            <a:ext cx="1762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89363"/>
            <a:ext cx="17621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013325"/>
            <a:ext cx="176212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013325"/>
            <a:ext cx="176212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357563"/>
            <a:ext cx="17621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81075"/>
            <a:ext cx="125413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412875"/>
            <a:ext cx="125413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2565400"/>
            <a:ext cx="125412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060575"/>
            <a:ext cx="125413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4437063"/>
            <a:ext cx="125413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908050"/>
            <a:ext cx="125413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412875"/>
            <a:ext cx="125413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292600"/>
            <a:ext cx="107950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6" name="Picture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538"/>
            <a:ext cx="12223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242" name="Group 50"/>
          <p:cNvGrpSpPr>
            <a:grpSpLocks/>
          </p:cNvGrpSpPr>
          <p:nvPr/>
        </p:nvGrpSpPr>
        <p:grpSpPr bwMode="auto">
          <a:xfrm>
            <a:off x="179388" y="2205038"/>
            <a:ext cx="1439862" cy="169862"/>
            <a:chOff x="113" y="1389"/>
            <a:chExt cx="907" cy="107"/>
          </a:xfrm>
        </p:grpSpPr>
        <p:pic>
          <p:nvPicPr>
            <p:cNvPr id="8205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389"/>
              <a:ext cx="79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17" name="Rectangle 25"/>
            <p:cNvSpPr>
              <a:spLocks noChangeArrowheads="1"/>
            </p:cNvSpPr>
            <p:nvPr/>
          </p:nvSpPr>
          <p:spPr bwMode="auto">
            <a:xfrm>
              <a:off x="339" y="1389"/>
              <a:ext cx="681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bg-BG" altLang="en-US" sz="1000" b="1"/>
                <a:t>фосфорити</a:t>
              </a:r>
              <a:endParaRPr lang="en-US" altLang="en-US" sz="1000" b="1"/>
            </a:p>
          </p:txBody>
        </p:sp>
      </p:grpSp>
      <p:grpSp>
        <p:nvGrpSpPr>
          <p:cNvPr id="8241" name="Group 49"/>
          <p:cNvGrpSpPr>
            <a:grpSpLocks/>
          </p:cNvGrpSpPr>
          <p:nvPr/>
        </p:nvGrpSpPr>
        <p:grpSpPr bwMode="auto">
          <a:xfrm>
            <a:off x="179388" y="1916113"/>
            <a:ext cx="1223962" cy="176212"/>
            <a:chOff x="113" y="1207"/>
            <a:chExt cx="771" cy="111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207"/>
              <a:ext cx="111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18" name="Rectangle 26"/>
            <p:cNvSpPr>
              <a:spLocks noChangeArrowheads="1"/>
            </p:cNvSpPr>
            <p:nvPr/>
          </p:nvSpPr>
          <p:spPr bwMode="auto">
            <a:xfrm>
              <a:off x="340" y="1207"/>
              <a:ext cx="544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bg-BG" altLang="en-US" sz="1000" b="1"/>
                <a:t>диаманти</a:t>
              </a:r>
              <a:endParaRPr lang="en-US" altLang="en-US" sz="1000" b="1"/>
            </a:p>
          </p:txBody>
        </p:sp>
      </p:grpSp>
      <p:grpSp>
        <p:nvGrpSpPr>
          <p:cNvPr id="8243" name="Group 51"/>
          <p:cNvGrpSpPr>
            <a:grpSpLocks/>
          </p:cNvGrpSpPr>
          <p:nvPr/>
        </p:nvGrpSpPr>
        <p:grpSpPr bwMode="auto">
          <a:xfrm>
            <a:off x="179388" y="2484438"/>
            <a:ext cx="1295400" cy="152400"/>
            <a:chOff x="113" y="1565"/>
            <a:chExt cx="816" cy="96"/>
          </a:xfrm>
        </p:grpSpPr>
        <p:pic>
          <p:nvPicPr>
            <p:cNvPr id="8213" name="Picture 2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587"/>
              <a:ext cx="68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19" name="Rectangle 27"/>
            <p:cNvSpPr>
              <a:spLocks noChangeArrowheads="1"/>
            </p:cNvSpPr>
            <p:nvPr/>
          </p:nvSpPr>
          <p:spPr bwMode="auto">
            <a:xfrm>
              <a:off x="339" y="1565"/>
              <a:ext cx="59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bg-BG" altLang="en-US" sz="1000" b="1"/>
                <a:t>графит</a:t>
              </a:r>
              <a:endParaRPr lang="en-US" altLang="en-US" sz="1000" b="1"/>
            </a:p>
          </p:txBody>
        </p:sp>
      </p:grpSp>
      <p:grpSp>
        <p:nvGrpSpPr>
          <p:cNvPr id="8244" name="Group 52"/>
          <p:cNvGrpSpPr>
            <a:grpSpLocks/>
          </p:cNvGrpSpPr>
          <p:nvPr/>
        </p:nvGrpSpPr>
        <p:grpSpPr bwMode="auto">
          <a:xfrm>
            <a:off x="179388" y="2781300"/>
            <a:ext cx="1439862" cy="152400"/>
            <a:chOff x="113" y="1752"/>
            <a:chExt cx="907" cy="96"/>
          </a:xfrm>
        </p:grpSpPr>
        <p:pic>
          <p:nvPicPr>
            <p:cNvPr id="8215" name="Picture 2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765"/>
              <a:ext cx="77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20" name="Rectangle 28"/>
            <p:cNvSpPr>
              <a:spLocks noChangeArrowheads="1"/>
            </p:cNvSpPr>
            <p:nvPr/>
          </p:nvSpPr>
          <p:spPr bwMode="auto">
            <a:xfrm>
              <a:off x="339" y="1752"/>
              <a:ext cx="681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bg-BG" altLang="en-US" sz="1000" b="1"/>
                <a:t>калиева сол</a:t>
              </a:r>
              <a:endParaRPr lang="en-US" altLang="en-US" sz="1000" b="1"/>
            </a:p>
          </p:txBody>
        </p:sp>
      </p:grpSp>
      <p:grpSp>
        <p:nvGrpSpPr>
          <p:cNvPr id="8221" name="Group 29"/>
          <p:cNvGrpSpPr>
            <a:grpSpLocks/>
          </p:cNvGrpSpPr>
          <p:nvPr/>
        </p:nvGrpSpPr>
        <p:grpSpPr bwMode="auto">
          <a:xfrm>
            <a:off x="6838950" y="3948113"/>
            <a:ext cx="2305050" cy="1785937"/>
            <a:chOff x="4308" y="2341"/>
            <a:chExt cx="1452" cy="1125"/>
          </a:xfrm>
        </p:grpSpPr>
        <p:pic>
          <p:nvPicPr>
            <p:cNvPr id="8222" name="Picture 30" descr="Fosphorite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2341"/>
              <a:ext cx="1408" cy="9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23" name="Text Box 31"/>
            <p:cNvSpPr txBox="1">
              <a:spLocks noChangeArrowheads="1"/>
            </p:cNvSpPr>
            <p:nvPr/>
          </p:nvSpPr>
          <p:spPr bwMode="auto">
            <a:xfrm>
              <a:off x="4308" y="3293"/>
              <a:ext cx="145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1200"/>
                <a:t>Находище на фосфорити</a:t>
              </a:r>
              <a:endParaRPr lang="en-US" altLang="en-US" sz="1200"/>
            </a:p>
          </p:txBody>
        </p:sp>
      </p:grpSp>
      <p:grpSp>
        <p:nvGrpSpPr>
          <p:cNvPr id="8224" name="Group 32"/>
          <p:cNvGrpSpPr>
            <a:grpSpLocks/>
          </p:cNvGrpSpPr>
          <p:nvPr/>
        </p:nvGrpSpPr>
        <p:grpSpPr bwMode="auto">
          <a:xfrm>
            <a:off x="6838950" y="993775"/>
            <a:ext cx="2305050" cy="2074863"/>
            <a:chOff x="0" y="2230"/>
            <a:chExt cx="1452" cy="1307"/>
          </a:xfrm>
        </p:grpSpPr>
        <p:sp>
          <p:nvSpPr>
            <p:cNvPr id="8225" name="Text Box 33"/>
            <p:cNvSpPr txBox="1">
              <a:spLocks noChangeArrowheads="1"/>
            </p:cNvSpPr>
            <p:nvPr/>
          </p:nvSpPr>
          <p:spPr bwMode="auto">
            <a:xfrm>
              <a:off x="0" y="3249"/>
              <a:ext cx="14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1200"/>
                <a:t>Диамантена мина, Република</a:t>
              </a:r>
            </a:p>
            <a:p>
              <a:pPr algn="ctr"/>
              <a:r>
                <a:rPr lang="bg-BG" altLang="en-US" sz="1200"/>
                <a:t>Южна Африка</a:t>
              </a:r>
              <a:endParaRPr lang="en-US" altLang="en-US" sz="1200"/>
            </a:p>
          </p:txBody>
        </p:sp>
        <p:pic>
          <p:nvPicPr>
            <p:cNvPr id="8226" name="Picture 34" descr="mina_diaman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" y="2230"/>
              <a:ext cx="1396" cy="10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27" name="Group 35"/>
          <p:cNvGrpSpPr>
            <a:grpSpLocks/>
          </p:cNvGrpSpPr>
          <p:nvPr/>
        </p:nvGrpSpPr>
        <p:grpSpPr bwMode="auto">
          <a:xfrm>
            <a:off x="0" y="4005263"/>
            <a:ext cx="2305050" cy="1570037"/>
            <a:chOff x="0" y="2614"/>
            <a:chExt cx="1452" cy="989"/>
          </a:xfrm>
        </p:grpSpPr>
        <p:pic>
          <p:nvPicPr>
            <p:cNvPr id="8228" name="Picture 36" descr="diamanti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" y="2614"/>
              <a:ext cx="1401" cy="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29" name="Text Box 37"/>
            <p:cNvSpPr txBox="1">
              <a:spLocks noChangeArrowheads="1"/>
            </p:cNvSpPr>
            <p:nvPr/>
          </p:nvSpPr>
          <p:spPr bwMode="auto">
            <a:xfrm>
              <a:off x="0" y="3430"/>
              <a:ext cx="145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1200"/>
                <a:t>Диаманти</a:t>
              </a:r>
              <a:endParaRPr lang="en-US" altLang="en-US" sz="1200"/>
            </a:p>
          </p:txBody>
        </p:sp>
      </p:grpSp>
      <p:pic>
        <p:nvPicPr>
          <p:cNvPr id="8231" name="Picture 39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453188"/>
            <a:ext cx="898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33" name="Picture 4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22463"/>
            <a:ext cx="59690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34" name="Picture 4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22463"/>
            <a:ext cx="59690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35" name="Picture 4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209800"/>
            <a:ext cx="5969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36" name="Picture 4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205038"/>
            <a:ext cx="59690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37" name="Picture 4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497138"/>
            <a:ext cx="59690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38" name="Picture 4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492375"/>
            <a:ext cx="5969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39" name="Picture 4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786063"/>
            <a:ext cx="59690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40" name="Picture 4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781300"/>
            <a:ext cx="5969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8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8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 nodeType="clickPar">
                      <p:stCondLst>
                        <p:cond delay="0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5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8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 nodeType="clickPar">
                      <p:stCondLst>
                        <p:cond delay="0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6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8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 nodeType="clickPar">
                      <p:stCondLst>
                        <p:cond delay="0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2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7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8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 nodeType="clickPar">
                      <p:stCondLst>
                        <p:cond delay="0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8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8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 nodeType="clickPar">
                      <p:stCondLst>
                        <p:cond delay="0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2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2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9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8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 nodeType="clickPar">
                      <p:stCondLst>
                        <p:cond delay="0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10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84213" y="404813"/>
            <a:ext cx="2087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en-US"/>
              <a:t>Ниска Африка</a:t>
            </a:r>
            <a:endParaRPr lang="en-US" altLang="en-US"/>
          </a:p>
        </p:txBody>
      </p:sp>
      <p:pic>
        <p:nvPicPr>
          <p:cNvPr id="11284" name="Picture 20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6381750"/>
            <a:ext cx="898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6" name="Picture 22" descr="relef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44450"/>
            <a:ext cx="5497512" cy="671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11188" y="1268413"/>
            <a:ext cx="2376487" cy="47021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en-US" sz="1200"/>
              <a:t> Средната надморска височина на континента е 750 м;</a:t>
            </a: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en-US" sz="1200"/>
              <a:t> Ниска Африка включва северната и западната част на континента;</a:t>
            </a: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en-US" sz="1200"/>
              <a:t> Тук се намира най-голямата пустиня в света – Сахара;</a:t>
            </a: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en-US" sz="1200"/>
              <a:t> На юг от Сахара е разположена областта Судан;</a:t>
            </a: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en-US" sz="1200"/>
              <a:t> В северозападната част на Африка се издигат Атласките планини;</a:t>
            </a: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en-US" sz="1200"/>
              <a:t> На север от Гвинейския залив се простират Горногвинейските планини;</a:t>
            </a: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en-US" sz="1200"/>
              <a:t> От двете страни на екватора се намира Конгоанската котловина.</a:t>
            </a:r>
            <a:endParaRPr lang="en-US" altLang="en-US" sz="1200"/>
          </a:p>
        </p:txBody>
      </p:sp>
      <p:sp>
        <p:nvSpPr>
          <p:cNvPr id="11292" name="Rectangle 2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779838" y="692150"/>
            <a:ext cx="4248150" cy="2016125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3" name="Rectangle 2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79838" y="2276475"/>
            <a:ext cx="3529012" cy="2016125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1" grpId="0" build="allAtOnce" animBg="1"/>
      <p:bldP spid="11292" grpId="0" animBg="1"/>
      <p:bldP spid="112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sah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0350"/>
            <a:ext cx="7848600" cy="3608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3198813" y="4195763"/>
            <a:ext cx="2668587" cy="2222500"/>
            <a:chOff x="0" y="2521"/>
            <a:chExt cx="1429" cy="986"/>
          </a:xfrm>
        </p:grpSpPr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>
              <a:off x="204" y="3385"/>
              <a:ext cx="867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1200"/>
                <a:t>Пустиня Сахара</a:t>
              </a:r>
              <a:endParaRPr lang="en-US" altLang="en-US" sz="1200"/>
            </a:p>
          </p:txBody>
        </p:sp>
        <p:pic>
          <p:nvPicPr>
            <p:cNvPr id="14344" name="Picture 8" descr="Sahara_Sunse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21"/>
              <a:ext cx="1429" cy="8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345" name="Group 9"/>
          <p:cNvGrpSpPr>
            <a:grpSpLocks/>
          </p:cNvGrpSpPr>
          <p:nvPr/>
        </p:nvGrpSpPr>
        <p:grpSpPr bwMode="auto">
          <a:xfrm>
            <a:off x="6151563" y="4316413"/>
            <a:ext cx="2668587" cy="2136775"/>
            <a:chOff x="4293" y="2659"/>
            <a:chExt cx="1467" cy="1153"/>
          </a:xfrm>
        </p:grpSpPr>
        <p:sp>
          <p:nvSpPr>
            <p:cNvPr id="14346" name="Text Box 10"/>
            <p:cNvSpPr txBox="1">
              <a:spLocks noChangeArrowheads="1"/>
            </p:cNvSpPr>
            <p:nvPr/>
          </p:nvSpPr>
          <p:spPr bwMode="auto">
            <a:xfrm>
              <a:off x="4378" y="3566"/>
              <a:ext cx="1240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1200"/>
                <a:t>Ез. Йоа, пустиня Сахара,</a:t>
              </a:r>
            </a:p>
            <a:p>
              <a:pPr algn="ctr"/>
              <a:r>
                <a:rPr lang="bg-BG" altLang="en-US" sz="1200"/>
                <a:t>северен Чад</a:t>
              </a:r>
              <a:endParaRPr lang="en-US" altLang="en-US" sz="1200"/>
            </a:p>
          </p:txBody>
        </p:sp>
        <p:pic>
          <p:nvPicPr>
            <p:cNvPr id="14347" name="Picture 11" descr="Lac_Yoa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3" y="2659"/>
              <a:ext cx="1467" cy="8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348" name="Picture 1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6511925"/>
            <a:ext cx="898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49" name="Group 13"/>
          <p:cNvGrpSpPr>
            <a:grpSpLocks/>
          </p:cNvGrpSpPr>
          <p:nvPr/>
        </p:nvGrpSpPr>
        <p:grpSpPr bwMode="auto">
          <a:xfrm>
            <a:off x="323850" y="4149725"/>
            <a:ext cx="2513013" cy="2336800"/>
            <a:chOff x="23" y="1905"/>
            <a:chExt cx="1360" cy="1162"/>
          </a:xfrm>
        </p:grpSpPr>
        <p:pic>
          <p:nvPicPr>
            <p:cNvPr id="14350" name="Picture 14" descr="Atlas-Mountain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905"/>
              <a:ext cx="1360" cy="10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51" name="Text Box 15"/>
            <p:cNvSpPr txBox="1">
              <a:spLocks noChangeArrowheads="1"/>
            </p:cNvSpPr>
            <p:nvPr/>
          </p:nvSpPr>
          <p:spPr bwMode="auto">
            <a:xfrm>
              <a:off x="358" y="2931"/>
              <a:ext cx="75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1200"/>
                <a:t>Атласки планини</a:t>
              </a:r>
              <a:endParaRPr lang="en-US" altLang="en-US"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sudan_kon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0350"/>
            <a:ext cx="6697662" cy="363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6511925"/>
            <a:ext cx="898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367" name="Group 7"/>
          <p:cNvGrpSpPr>
            <a:grpSpLocks/>
          </p:cNvGrpSpPr>
          <p:nvPr/>
        </p:nvGrpSpPr>
        <p:grpSpPr bwMode="auto">
          <a:xfrm>
            <a:off x="5148263" y="4149725"/>
            <a:ext cx="3168650" cy="2278063"/>
            <a:chOff x="0" y="211"/>
            <a:chExt cx="1474" cy="1081"/>
          </a:xfrm>
        </p:grpSpPr>
        <p:pic>
          <p:nvPicPr>
            <p:cNvPr id="15368" name="Picture 8" descr="kon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" y="211"/>
              <a:ext cx="1435" cy="9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9" name="Text Box 9"/>
            <p:cNvSpPr txBox="1">
              <a:spLocks noChangeArrowheads="1"/>
            </p:cNvSpPr>
            <p:nvPr/>
          </p:nvSpPr>
          <p:spPr bwMode="auto">
            <a:xfrm>
              <a:off x="0" y="1162"/>
              <a:ext cx="145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1200"/>
                <a:t>Котловината на р. Конго</a:t>
              </a:r>
              <a:endParaRPr lang="en-US" altLang="en-US" sz="1200"/>
            </a:p>
          </p:txBody>
        </p:sp>
      </p:grpSp>
      <p:grpSp>
        <p:nvGrpSpPr>
          <p:cNvPr id="15376" name="Group 16"/>
          <p:cNvGrpSpPr>
            <a:grpSpLocks/>
          </p:cNvGrpSpPr>
          <p:nvPr/>
        </p:nvGrpSpPr>
        <p:grpSpPr bwMode="auto">
          <a:xfrm>
            <a:off x="971550" y="4149725"/>
            <a:ext cx="3024188" cy="2295525"/>
            <a:chOff x="12" y="2545"/>
            <a:chExt cx="1371" cy="1199"/>
          </a:xfrm>
        </p:grpSpPr>
        <p:sp>
          <p:nvSpPr>
            <p:cNvPr id="15377" name="Text Box 17"/>
            <p:cNvSpPr txBox="1">
              <a:spLocks noChangeArrowheads="1"/>
            </p:cNvSpPr>
            <p:nvPr/>
          </p:nvSpPr>
          <p:spPr bwMode="auto">
            <a:xfrm>
              <a:off x="237" y="3505"/>
              <a:ext cx="883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1200"/>
                <a:t>Връх Нимба (1752 м),</a:t>
              </a:r>
            </a:p>
            <a:p>
              <a:pPr algn="ctr"/>
              <a:r>
                <a:rPr lang="bg-BG" altLang="en-US" sz="1200"/>
                <a:t>Горногвинейски планини</a:t>
              </a:r>
              <a:endParaRPr lang="en-US" altLang="en-US" sz="1200"/>
            </a:p>
          </p:txBody>
        </p:sp>
        <p:pic>
          <p:nvPicPr>
            <p:cNvPr id="15378" name="Picture 18" descr="Mount Nimb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" y="2545"/>
              <a:ext cx="1371" cy="9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84213" y="404813"/>
            <a:ext cx="2087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en-US"/>
              <a:t>Висока Африка</a:t>
            </a:r>
            <a:endParaRPr lang="en-US" altLang="en-US"/>
          </a:p>
        </p:txBody>
      </p:sp>
      <p:pic>
        <p:nvPicPr>
          <p:cNvPr id="16387" name="Picture 3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381750"/>
            <a:ext cx="898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 descr="relef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44450"/>
            <a:ext cx="5497512" cy="671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11188" y="1096963"/>
            <a:ext cx="2447925" cy="51403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en-US" sz="1200"/>
              <a:t> На север е разположена Етиопската планинска земя;</a:t>
            </a: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en-US" sz="1200"/>
              <a:t> На юг от нея се намира Източноафриканската планинска земя;</a:t>
            </a: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en-US" sz="1200"/>
              <a:t> В нея се издига най-високият връх на континента – Ухуру (5895 м) във вулканския масив Килиманджаро;</a:t>
            </a: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en-US" sz="1200"/>
              <a:t> В южна Африка е разположена пустинята Калахари;</a:t>
            </a: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en-US" sz="1200"/>
              <a:t> Тя е оградена от Южноафриканската планинска земя на север и Драконовите планини на юг;</a:t>
            </a: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en-US" sz="1200"/>
              <a:t> На западното крайбрежие се намира пустинята Намиб;</a:t>
            </a: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en-US" sz="1200"/>
              <a:t> На източното крайбрежие е разположена Мозамбикската низина.</a:t>
            </a:r>
            <a:endParaRPr lang="en-US" altLang="en-US" sz="1200"/>
          </a:p>
        </p:txBody>
      </p:sp>
      <p:sp>
        <p:nvSpPr>
          <p:cNvPr id="16390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877050" y="2492375"/>
            <a:ext cx="2195513" cy="2305050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Rectangl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011863" y="4724400"/>
            <a:ext cx="2376487" cy="1800225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allAtOnce" animBg="1"/>
      <p:bldP spid="16390" grpId="0" animBg="1"/>
      <p:bldP spid="163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3276600" y="4508500"/>
            <a:ext cx="2386013" cy="1984375"/>
            <a:chOff x="4377" y="3066"/>
            <a:chExt cx="1367" cy="1116"/>
          </a:xfrm>
        </p:grpSpPr>
        <p:pic>
          <p:nvPicPr>
            <p:cNvPr id="18437" name="Picture 5" descr="kilimandjar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3066"/>
              <a:ext cx="1367" cy="95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4542" y="4028"/>
              <a:ext cx="10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1200"/>
                <a:t>Планина Килиманджаро</a:t>
              </a:r>
              <a:endParaRPr lang="en-US" altLang="en-US" sz="1200"/>
            </a:p>
          </p:txBody>
        </p:sp>
      </p:grpSp>
      <p:grpSp>
        <p:nvGrpSpPr>
          <p:cNvPr id="18439" name="Group 7"/>
          <p:cNvGrpSpPr>
            <a:grpSpLocks/>
          </p:cNvGrpSpPr>
          <p:nvPr/>
        </p:nvGrpSpPr>
        <p:grpSpPr bwMode="auto">
          <a:xfrm>
            <a:off x="179388" y="4508500"/>
            <a:ext cx="2449512" cy="1935163"/>
            <a:chOff x="4377" y="587"/>
            <a:chExt cx="1361" cy="1041"/>
          </a:xfrm>
        </p:grpSpPr>
        <p:pic>
          <p:nvPicPr>
            <p:cNvPr id="18440" name="Picture 8" descr="etiopi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587"/>
              <a:ext cx="1361" cy="9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1" name="Text Box 9"/>
            <p:cNvSpPr txBox="1">
              <a:spLocks noChangeArrowheads="1"/>
            </p:cNvSpPr>
            <p:nvPr/>
          </p:nvSpPr>
          <p:spPr bwMode="auto">
            <a:xfrm>
              <a:off x="4541" y="1480"/>
              <a:ext cx="1111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1200"/>
                <a:t>Етиопска планинска земя</a:t>
              </a:r>
              <a:endParaRPr lang="en-US" altLang="en-US" sz="1200"/>
            </a:p>
          </p:txBody>
        </p:sp>
      </p:grpSp>
      <p:grpSp>
        <p:nvGrpSpPr>
          <p:cNvPr id="18448" name="Group 16"/>
          <p:cNvGrpSpPr>
            <a:grpSpLocks/>
          </p:cNvGrpSpPr>
          <p:nvPr/>
        </p:nvGrpSpPr>
        <p:grpSpPr bwMode="auto">
          <a:xfrm>
            <a:off x="6300788" y="4508500"/>
            <a:ext cx="2592387" cy="2003425"/>
            <a:chOff x="3969" y="2840"/>
            <a:chExt cx="1633" cy="1262"/>
          </a:xfrm>
        </p:grpSpPr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4422" y="3929"/>
              <a:ext cx="76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1200"/>
                <a:t>Плато Катанга</a:t>
              </a:r>
              <a:endParaRPr lang="en-US" altLang="en-US" sz="1200"/>
            </a:p>
          </p:txBody>
        </p:sp>
        <p:pic>
          <p:nvPicPr>
            <p:cNvPr id="18445" name="Picture 13" descr="Katang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2840"/>
              <a:ext cx="1633" cy="10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446" name="Picture 14" descr="etiop_kilim_katang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31763"/>
            <a:ext cx="4017963" cy="4233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7" name="Picture 1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6511925"/>
            <a:ext cx="898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323850" y="4508500"/>
            <a:ext cx="2376488" cy="1906588"/>
            <a:chOff x="45" y="987"/>
            <a:chExt cx="1361" cy="894"/>
          </a:xfrm>
        </p:grpSpPr>
        <p:pic>
          <p:nvPicPr>
            <p:cNvPr id="17413" name="Picture 5" descr="namib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" y="987"/>
              <a:ext cx="1361" cy="7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377" y="1752"/>
              <a:ext cx="734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1200"/>
                <a:t>Пустиня Намиб</a:t>
              </a:r>
              <a:endParaRPr lang="en-US" altLang="en-US" sz="1200"/>
            </a:p>
          </p:txBody>
        </p:sp>
      </p:grpSp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3168650" y="4581525"/>
            <a:ext cx="2627313" cy="1957388"/>
            <a:chOff x="46" y="3059"/>
            <a:chExt cx="1383" cy="1012"/>
          </a:xfrm>
        </p:grpSpPr>
        <p:sp>
          <p:nvSpPr>
            <p:cNvPr id="17416" name="Text Box 8"/>
            <p:cNvSpPr txBox="1">
              <a:spLocks noChangeArrowheads="1"/>
            </p:cNvSpPr>
            <p:nvPr/>
          </p:nvSpPr>
          <p:spPr bwMode="auto">
            <a:xfrm>
              <a:off x="331" y="3929"/>
              <a:ext cx="831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1200"/>
                <a:t>Драконови планини</a:t>
              </a:r>
              <a:endParaRPr lang="en-US" altLang="en-US" sz="1200"/>
            </a:p>
          </p:txBody>
        </p:sp>
        <p:pic>
          <p:nvPicPr>
            <p:cNvPr id="17417" name="Picture 9" descr="drakonovi_p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3059"/>
              <a:ext cx="1383" cy="8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418" name="Group 10"/>
          <p:cNvGrpSpPr>
            <a:grpSpLocks/>
          </p:cNvGrpSpPr>
          <p:nvPr/>
        </p:nvGrpSpPr>
        <p:grpSpPr bwMode="auto">
          <a:xfrm>
            <a:off x="6227763" y="4554538"/>
            <a:ext cx="2520950" cy="2043112"/>
            <a:chOff x="4339" y="2417"/>
            <a:chExt cx="1354" cy="1065"/>
          </a:xfrm>
        </p:grpSpPr>
        <p:sp>
          <p:nvSpPr>
            <p:cNvPr id="17419" name="Text Box 11"/>
            <p:cNvSpPr txBox="1">
              <a:spLocks noChangeArrowheads="1"/>
            </p:cNvSpPr>
            <p:nvPr/>
          </p:nvSpPr>
          <p:spPr bwMode="auto">
            <a:xfrm>
              <a:off x="4597" y="3339"/>
              <a:ext cx="799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1200"/>
                <a:t>Пустиня Калахари</a:t>
              </a:r>
              <a:endParaRPr lang="en-US" altLang="en-US" sz="1200"/>
            </a:p>
          </p:txBody>
        </p:sp>
        <p:pic>
          <p:nvPicPr>
            <p:cNvPr id="17420" name="Picture 12" descr="kalahar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9" y="2417"/>
              <a:ext cx="1354" cy="9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21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6511925"/>
            <a:ext cx="898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2" name="Picture 14" descr="kalahari_namib_drakonovi_p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33375"/>
            <a:ext cx="4595812" cy="392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e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15888"/>
            <a:ext cx="4606925" cy="662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1143000"/>
            <a:ext cx="125413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3" y="2781300"/>
            <a:ext cx="125412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4743450"/>
            <a:ext cx="125412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4292600"/>
            <a:ext cx="125412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4240213"/>
            <a:ext cx="125412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10" name="Group 66"/>
          <p:cNvGrpSpPr>
            <a:grpSpLocks/>
          </p:cNvGrpSpPr>
          <p:nvPr/>
        </p:nvGrpSpPr>
        <p:grpSpPr bwMode="auto">
          <a:xfrm>
            <a:off x="323850" y="1979613"/>
            <a:ext cx="1368425" cy="152400"/>
            <a:chOff x="204" y="1253"/>
            <a:chExt cx="862" cy="96"/>
          </a:xfrm>
        </p:grpSpPr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253"/>
              <a:ext cx="79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340" y="1253"/>
              <a:ext cx="726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bg-BG" altLang="en-US" sz="1000" b="1"/>
                <a:t>черни въглища</a:t>
              </a:r>
              <a:endParaRPr lang="en-US" altLang="en-US" sz="1000" b="1"/>
            </a:p>
          </p:txBody>
        </p:sp>
      </p:grp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052513"/>
            <a:ext cx="968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981075"/>
            <a:ext cx="968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1268413"/>
            <a:ext cx="968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268413"/>
            <a:ext cx="96837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2708275"/>
            <a:ext cx="968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2852738"/>
            <a:ext cx="96837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573463"/>
            <a:ext cx="968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860800"/>
            <a:ext cx="968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284538"/>
            <a:ext cx="968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11" name="Group 67"/>
          <p:cNvGrpSpPr>
            <a:grpSpLocks/>
          </p:cNvGrpSpPr>
          <p:nvPr/>
        </p:nvGrpSpPr>
        <p:grpSpPr bwMode="auto">
          <a:xfrm>
            <a:off x="323850" y="2306638"/>
            <a:ext cx="1368425" cy="152400"/>
            <a:chOff x="204" y="1459"/>
            <a:chExt cx="862" cy="96"/>
          </a:xfrm>
        </p:grpSpPr>
        <p:pic>
          <p:nvPicPr>
            <p:cNvPr id="6163" name="Picture 19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459"/>
              <a:ext cx="61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64" name="Rectangle 20"/>
            <p:cNvSpPr>
              <a:spLocks noChangeArrowheads="1"/>
            </p:cNvSpPr>
            <p:nvPr/>
          </p:nvSpPr>
          <p:spPr bwMode="auto">
            <a:xfrm>
              <a:off x="340" y="1459"/>
              <a:ext cx="726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bg-BG" altLang="en-US" sz="1000" b="1"/>
                <a:t>нефт</a:t>
              </a:r>
              <a:endParaRPr lang="en-US" altLang="en-US" sz="1000" b="1"/>
            </a:p>
          </p:txBody>
        </p:sp>
      </p:grpSp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341438"/>
            <a:ext cx="968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1484313"/>
            <a:ext cx="96837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7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1146175"/>
            <a:ext cx="9366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8" name="Picture 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1309688"/>
            <a:ext cx="93662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9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217613"/>
            <a:ext cx="93662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0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2708275"/>
            <a:ext cx="9366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1" name="Picture 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3429000"/>
            <a:ext cx="9366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12" name="Group 68"/>
          <p:cNvGrpSpPr>
            <a:grpSpLocks/>
          </p:cNvGrpSpPr>
          <p:nvPr/>
        </p:nvGrpSpPr>
        <p:grpSpPr bwMode="auto">
          <a:xfrm>
            <a:off x="323850" y="2627313"/>
            <a:ext cx="1368425" cy="152400"/>
            <a:chOff x="204" y="1661"/>
            <a:chExt cx="862" cy="96"/>
          </a:xfrm>
        </p:grpSpPr>
        <p:pic>
          <p:nvPicPr>
            <p:cNvPr id="6172" name="Picture 2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661"/>
              <a:ext cx="59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73" name="Rectangle 29"/>
            <p:cNvSpPr>
              <a:spLocks noChangeArrowheads="1"/>
            </p:cNvSpPr>
            <p:nvPr/>
          </p:nvSpPr>
          <p:spPr bwMode="auto">
            <a:xfrm>
              <a:off x="340" y="1661"/>
              <a:ext cx="726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bg-BG" altLang="en-US" sz="1000" b="1"/>
                <a:t>природен газ</a:t>
              </a:r>
              <a:endParaRPr lang="en-US" altLang="en-US" sz="1000" b="1"/>
            </a:p>
          </p:txBody>
        </p:sp>
      </p:grp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323850" y="333375"/>
            <a:ext cx="1368425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bg-BG" altLang="en-US"/>
              <a:t>Горивни изкопаеми</a:t>
            </a:r>
            <a:endParaRPr lang="en-US" altLang="en-US"/>
          </a:p>
        </p:txBody>
      </p:sp>
      <p:grpSp>
        <p:nvGrpSpPr>
          <p:cNvPr id="6175" name="Group 31"/>
          <p:cNvGrpSpPr>
            <a:grpSpLocks/>
          </p:cNvGrpSpPr>
          <p:nvPr/>
        </p:nvGrpSpPr>
        <p:grpSpPr bwMode="auto">
          <a:xfrm>
            <a:off x="34925" y="4119563"/>
            <a:ext cx="2305050" cy="1744662"/>
            <a:chOff x="22" y="2595"/>
            <a:chExt cx="1452" cy="1099"/>
          </a:xfrm>
        </p:grpSpPr>
        <p:sp>
          <p:nvSpPr>
            <p:cNvPr id="6176" name="Text Box 32"/>
            <p:cNvSpPr txBox="1">
              <a:spLocks noChangeArrowheads="1"/>
            </p:cNvSpPr>
            <p:nvPr/>
          </p:nvSpPr>
          <p:spPr bwMode="auto">
            <a:xfrm>
              <a:off x="22" y="3521"/>
              <a:ext cx="145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1200"/>
                <a:t>Нефтена рафинерия, Алжир</a:t>
              </a:r>
              <a:endParaRPr lang="en-US" altLang="en-US" sz="1200"/>
            </a:p>
          </p:txBody>
        </p:sp>
        <p:pic>
          <p:nvPicPr>
            <p:cNvPr id="6177" name="Picture 33" descr="aljir_rafiner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" y="2595"/>
              <a:ext cx="1428" cy="9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78" name="Group 34"/>
          <p:cNvGrpSpPr>
            <a:grpSpLocks/>
          </p:cNvGrpSpPr>
          <p:nvPr/>
        </p:nvGrpSpPr>
        <p:grpSpPr bwMode="auto">
          <a:xfrm>
            <a:off x="6838950" y="3835400"/>
            <a:ext cx="2305050" cy="1825625"/>
            <a:chOff x="4308" y="2416"/>
            <a:chExt cx="1452" cy="1150"/>
          </a:xfrm>
        </p:grpSpPr>
        <p:sp>
          <p:nvSpPr>
            <p:cNvPr id="6179" name="Text Box 35"/>
            <p:cNvSpPr txBox="1">
              <a:spLocks noChangeArrowheads="1"/>
            </p:cNvSpPr>
            <p:nvPr/>
          </p:nvSpPr>
          <p:spPr bwMode="auto">
            <a:xfrm>
              <a:off x="4308" y="3278"/>
              <a:ext cx="14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1200"/>
                <a:t>Мина за добив</a:t>
              </a:r>
            </a:p>
            <a:p>
              <a:pPr algn="ctr"/>
              <a:r>
                <a:rPr lang="bg-BG" altLang="en-US" sz="1200"/>
                <a:t>на въглища</a:t>
              </a:r>
              <a:endParaRPr lang="en-US" altLang="en-US" sz="1200"/>
            </a:p>
          </p:txBody>
        </p:sp>
        <p:pic>
          <p:nvPicPr>
            <p:cNvPr id="6180" name="Picture 36" descr="mina_vaglisht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2416"/>
              <a:ext cx="1360" cy="8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81" name="Group 37"/>
          <p:cNvGrpSpPr>
            <a:grpSpLocks/>
          </p:cNvGrpSpPr>
          <p:nvPr/>
        </p:nvGrpSpPr>
        <p:grpSpPr bwMode="auto">
          <a:xfrm>
            <a:off x="6838950" y="549275"/>
            <a:ext cx="2305050" cy="2041525"/>
            <a:chOff x="4308" y="346"/>
            <a:chExt cx="1452" cy="1286"/>
          </a:xfrm>
        </p:grpSpPr>
        <p:sp>
          <p:nvSpPr>
            <p:cNvPr id="6182" name="Text Box 38"/>
            <p:cNvSpPr txBox="1">
              <a:spLocks noChangeArrowheads="1"/>
            </p:cNvSpPr>
            <p:nvPr/>
          </p:nvSpPr>
          <p:spPr bwMode="auto">
            <a:xfrm>
              <a:off x="4308" y="1344"/>
              <a:ext cx="14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1200"/>
                <a:t>Станция за пренос на природен газ</a:t>
              </a:r>
              <a:endParaRPr lang="en-US" altLang="en-US" sz="1200"/>
            </a:p>
          </p:txBody>
        </p:sp>
        <p:pic>
          <p:nvPicPr>
            <p:cNvPr id="6183" name="Picture 39" descr="priroden_gaz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346"/>
              <a:ext cx="1338" cy="9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85" name="Picture 41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381750"/>
            <a:ext cx="898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7" name="Picture 4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84375"/>
            <a:ext cx="5969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8" name="Picture 4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93900"/>
            <a:ext cx="5969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06" name="Picture 62"/>
          <p:cNvPicPr preferRelativeResize="0"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311400"/>
            <a:ext cx="5969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07" name="Picture 63"/>
          <p:cNvPicPr preferRelativeResize="0"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316163"/>
            <a:ext cx="59690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08" name="Picture 6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636838"/>
            <a:ext cx="59690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09" name="Picture 6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636838"/>
            <a:ext cx="59690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0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6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 nodeType="clickPar">
                      <p:stCondLst>
                        <p:cond delay="0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6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07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6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 nodeType="clickPar">
                      <p:stCondLst>
                        <p:cond delay="0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2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2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2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20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08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6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 nodeType="clickPar">
                      <p:stCondLst>
                        <p:cond delay="0"/>
                      </p:stCondLst>
                      <p:childTnLst>
                        <p:par>
                          <p:cTn id="2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0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5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0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0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e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15888"/>
            <a:ext cx="4606925" cy="662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95288" y="261938"/>
            <a:ext cx="1368425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bg-BG" altLang="en-US"/>
              <a:t>Рудни изкопаеми</a:t>
            </a:r>
            <a:endParaRPr lang="en-US" altLang="en-US"/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98425" y="4957763"/>
            <a:ext cx="2170113" cy="1350962"/>
            <a:chOff x="62" y="3024"/>
            <a:chExt cx="1367" cy="851"/>
          </a:xfrm>
        </p:grpSpPr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158" y="3702"/>
              <a:ext cx="124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1200"/>
                <a:t>Желязна руда</a:t>
              </a:r>
              <a:endParaRPr lang="en-US" altLang="en-US" sz="1200"/>
            </a:p>
          </p:txBody>
        </p:sp>
        <p:pic>
          <p:nvPicPr>
            <p:cNvPr id="7174" name="Picture 6" descr="zhelyazna_rud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" y="3024"/>
              <a:ext cx="1367" cy="6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7092950" y="4418013"/>
            <a:ext cx="1943100" cy="1747837"/>
            <a:chOff x="4468" y="2692"/>
            <a:chExt cx="1224" cy="1101"/>
          </a:xfrm>
        </p:grpSpPr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4604" y="3620"/>
              <a:ext cx="95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1200"/>
                <a:t>Боксит</a:t>
              </a:r>
              <a:endParaRPr lang="en-US" altLang="en-US" sz="1200"/>
            </a:p>
          </p:txBody>
        </p:sp>
        <p:pic>
          <p:nvPicPr>
            <p:cNvPr id="7177" name="Picture 9" descr="boksi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2692"/>
              <a:ext cx="1224" cy="9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7092950" y="2578100"/>
            <a:ext cx="1944688" cy="1571625"/>
            <a:chOff x="4468" y="1570"/>
            <a:chExt cx="1225" cy="990"/>
          </a:xfrm>
        </p:grpSpPr>
        <p:sp>
          <p:nvSpPr>
            <p:cNvPr id="7179" name="Text Box 11"/>
            <p:cNvSpPr txBox="1">
              <a:spLocks noChangeArrowheads="1"/>
            </p:cNvSpPr>
            <p:nvPr/>
          </p:nvSpPr>
          <p:spPr bwMode="auto">
            <a:xfrm>
              <a:off x="4604" y="2387"/>
              <a:ext cx="10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1200"/>
                <a:t>Оловна руда</a:t>
              </a:r>
              <a:endParaRPr lang="en-US" altLang="en-US" sz="1200"/>
            </a:p>
          </p:txBody>
        </p:sp>
        <p:pic>
          <p:nvPicPr>
            <p:cNvPr id="7180" name="Picture 12" descr="olov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1570"/>
              <a:ext cx="1225" cy="7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81" name="Group 13"/>
          <p:cNvGrpSpPr>
            <a:grpSpLocks/>
          </p:cNvGrpSpPr>
          <p:nvPr/>
        </p:nvGrpSpPr>
        <p:grpSpPr bwMode="auto">
          <a:xfrm>
            <a:off x="0" y="2792413"/>
            <a:ext cx="2305050" cy="1716087"/>
            <a:chOff x="0" y="1570"/>
            <a:chExt cx="1452" cy="1081"/>
          </a:xfrm>
        </p:grpSpPr>
        <p:sp>
          <p:nvSpPr>
            <p:cNvPr id="7182" name="Text Box 14"/>
            <p:cNvSpPr txBox="1">
              <a:spLocks noChangeArrowheads="1"/>
            </p:cNvSpPr>
            <p:nvPr/>
          </p:nvSpPr>
          <p:spPr bwMode="auto">
            <a:xfrm>
              <a:off x="0" y="2478"/>
              <a:ext cx="145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1200"/>
                <a:t>Късове самородно злато</a:t>
              </a:r>
              <a:endParaRPr lang="en-US" altLang="en-US" sz="1200"/>
            </a:p>
          </p:txBody>
        </p:sp>
        <p:pic>
          <p:nvPicPr>
            <p:cNvPr id="7183" name="Picture 15" descr="zlat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1570"/>
              <a:ext cx="1358" cy="9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238" name="Group 70"/>
          <p:cNvGrpSpPr>
            <a:grpSpLocks/>
          </p:cNvGrpSpPr>
          <p:nvPr/>
        </p:nvGrpSpPr>
        <p:grpSpPr bwMode="auto">
          <a:xfrm>
            <a:off x="179388" y="1044575"/>
            <a:ext cx="1152525" cy="152400"/>
            <a:chOff x="113" y="658"/>
            <a:chExt cx="726" cy="96"/>
          </a:xfrm>
        </p:grpSpPr>
        <p:pic>
          <p:nvPicPr>
            <p:cNvPr id="7185" name="Picture 1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658"/>
              <a:ext cx="84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89" name="Rectangle 21"/>
            <p:cNvSpPr>
              <a:spLocks noChangeArrowheads="1"/>
            </p:cNvSpPr>
            <p:nvPr/>
          </p:nvSpPr>
          <p:spPr bwMode="auto">
            <a:xfrm>
              <a:off x="340" y="658"/>
              <a:ext cx="499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bg-BG" altLang="en-US" sz="1000" b="1"/>
                <a:t>злато</a:t>
              </a:r>
              <a:endParaRPr lang="en-US" altLang="en-US" sz="1000" b="1"/>
            </a:p>
          </p:txBody>
        </p:sp>
      </p:grpSp>
      <p:grpSp>
        <p:nvGrpSpPr>
          <p:cNvPr id="7239" name="Group 71"/>
          <p:cNvGrpSpPr>
            <a:grpSpLocks/>
          </p:cNvGrpSpPr>
          <p:nvPr/>
        </p:nvGrpSpPr>
        <p:grpSpPr bwMode="auto">
          <a:xfrm>
            <a:off x="179388" y="1331913"/>
            <a:ext cx="1368425" cy="152400"/>
            <a:chOff x="113" y="839"/>
            <a:chExt cx="862" cy="96"/>
          </a:xfrm>
        </p:grpSpPr>
        <p:pic>
          <p:nvPicPr>
            <p:cNvPr id="7188" name="Picture 2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839"/>
              <a:ext cx="91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90" name="Rectangle 22"/>
            <p:cNvSpPr>
              <a:spLocks noChangeArrowheads="1"/>
            </p:cNvSpPr>
            <p:nvPr/>
          </p:nvSpPr>
          <p:spPr bwMode="auto">
            <a:xfrm>
              <a:off x="339" y="839"/>
              <a:ext cx="636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bg-BG" altLang="en-US" sz="1000" b="1"/>
                <a:t>желязна руда</a:t>
              </a:r>
              <a:endParaRPr lang="en-US" altLang="en-US" sz="1000" b="1"/>
            </a:p>
          </p:txBody>
        </p:sp>
      </p:grpSp>
      <p:grpSp>
        <p:nvGrpSpPr>
          <p:cNvPr id="7242" name="Group 74"/>
          <p:cNvGrpSpPr>
            <a:grpSpLocks/>
          </p:cNvGrpSpPr>
          <p:nvPr/>
        </p:nvGrpSpPr>
        <p:grpSpPr bwMode="auto">
          <a:xfrm>
            <a:off x="179388" y="2230438"/>
            <a:ext cx="1150937" cy="152400"/>
            <a:chOff x="113" y="1405"/>
            <a:chExt cx="725" cy="96"/>
          </a:xfrm>
        </p:grpSpPr>
        <p:pic>
          <p:nvPicPr>
            <p:cNvPr id="7187" name="Picture 19"/>
            <p:cNvPicPr preferRelativeResize="0"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405"/>
              <a:ext cx="95" cy="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91" name="Rectangle 23"/>
            <p:cNvSpPr>
              <a:spLocks noChangeArrowheads="1"/>
            </p:cNvSpPr>
            <p:nvPr/>
          </p:nvSpPr>
          <p:spPr bwMode="auto">
            <a:xfrm>
              <a:off x="339" y="1405"/>
              <a:ext cx="499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bg-BG" altLang="en-US" sz="1000" b="1"/>
                <a:t>боксит</a:t>
              </a:r>
              <a:endParaRPr lang="en-US" altLang="en-US" sz="1000" b="1"/>
            </a:p>
          </p:txBody>
        </p:sp>
      </p:grpSp>
      <p:grpSp>
        <p:nvGrpSpPr>
          <p:cNvPr id="7241" name="Group 73"/>
          <p:cNvGrpSpPr>
            <a:grpSpLocks/>
          </p:cNvGrpSpPr>
          <p:nvPr/>
        </p:nvGrpSpPr>
        <p:grpSpPr bwMode="auto">
          <a:xfrm>
            <a:off x="179388" y="1844675"/>
            <a:ext cx="1725612" cy="215900"/>
            <a:chOff x="113" y="1162"/>
            <a:chExt cx="1087" cy="136"/>
          </a:xfrm>
        </p:grpSpPr>
        <p:pic>
          <p:nvPicPr>
            <p:cNvPr id="7184" name="Picture 1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214"/>
              <a:ext cx="84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92" name="Rectangle 24"/>
            <p:cNvSpPr>
              <a:spLocks noChangeArrowheads="1"/>
            </p:cNvSpPr>
            <p:nvPr/>
          </p:nvSpPr>
          <p:spPr bwMode="auto">
            <a:xfrm>
              <a:off x="339" y="1162"/>
              <a:ext cx="861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bg-BG" altLang="en-US" sz="1000" b="1"/>
                <a:t>оловно-</a:t>
              </a:r>
              <a:endParaRPr lang="en-US" altLang="en-US" sz="1000" b="1"/>
            </a:p>
            <a:p>
              <a:r>
                <a:rPr lang="bg-BG" altLang="en-US" sz="1000" b="1"/>
                <a:t>цинкова руда</a:t>
              </a:r>
              <a:endParaRPr lang="en-US" altLang="en-US" sz="1000" b="1"/>
            </a:p>
          </p:txBody>
        </p:sp>
      </p:grpSp>
      <p:grpSp>
        <p:nvGrpSpPr>
          <p:cNvPr id="7243" name="Group 75"/>
          <p:cNvGrpSpPr>
            <a:grpSpLocks/>
          </p:cNvGrpSpPr>
          <p:nvPr/>
        </p:nvGrpSpPr>
        <p:grpSpPr bwMode="auto">
          <a:xfrm>
            <a:off x="179388" y="2484438"/>
            <a:ext cx="1366837" cy="152400"/>
            <a:chOff x="113" y="1565"/>
            <a:chExt cx="861" cy="96"/>
          </a:xfrm>
        </p:grpSpPr>
        <p:pic>
          <p:nvPicPr>
            <p:cNvPr id="7186" name="Picture 1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592"/>
              <a:ext cx="118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93" name="Rectangle 25"/>
            <p:cNvSpPr>
              <a:spLocks noChangeArrowheads="1"/>
            </p:cNvSpPr>
            <p:nvPr/>
          </p:nvSpPr>
          <p:spPr bwMode="auto">
            <a:xfrm>
              <a:off x="339" y="1565"/>
              <a:ext cx="63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bg-BG" altLang="en-US" sz="1000" b="1"/>
                <a:t>медна руда</a:t>
              </a:r>
              <a:endParaRPr lang="en-US" altLang="en-US" sz="1000" b="1"/>
            </a:p>
          </p:txBody>
        </p:sp>
      </p:grpSp>
      <p:grpSp>
        <p:nvGrpSpPr>
          <p:cNvPr id="7195" name="Group 27"/>
          <p:cNvGrpSpPr>
            <a:grpSpLocks/>
          </p:cNvGrpSpPr>
          <p:nvPr/>
        </p:nvGrpSpPr>
        <p:grpSpPr bwMode="auto">
          <a:xfrm>
            <a:off x="7019925" y="460375"/>
            <a:ext cx="2016125" cy="1744663"/>
            <a:chOff x="4422" y="199"/>
            <a:chExt cx="1270" cy="1099"/>
          </a:xfrm>
        </p:grpSpPr>
        <p:pic>
          <p:nvPicPr>
            <p:cNvPr id="7196" name="Picture 28" descr="uran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199"/>
              <a:ext cx="1270" cy="94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97" name="Text Box 29"/>
            <p:cNvSpPr txBox="1">
              <a:spLocks noChangeArrowheads="1"/>
            </p:cNvSpPr>
            <p:nvPr/>
          </p:nvSpPr>
          <p:spPr bwMode="auto">
            <a:xfrm>
              <a:off x="4604" y="1125"/>
              <a:ext cx="99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1200"/>
                <a:t>Уран</a:t>
              </a:r>
              <a:endParaRPr lang="en-US" altLang="en-US" sz="1200"/>
            </a:p>
          </p:txBody>
        </p:sp>
      </p:grpSp>
      <p:grpSp>
        <p:nvGrpSpPr>
          <p:cNvPr id="7240" name="Group 72"/>
          <p:cNvGrpSpPr>
            <a:grpSpLocks/>
          </p:cNvGrpSpPr>
          <p:nvPr/>
        </p:nvGrpSpPr>
        <p:grpSpPr bwMode="auto">
          <a:xfrm>
            <a:off x="179388" y="1628775"/>
            <a:ext cx="1079500" cy="152400"/>
            <a:chOff x="113" y="1026"/>
            <a:chExt cx="680" cy="96"/>
          </a:xfrm>
        </p:grpSpPr>
        <p:sp>
          <p:nvSpPr>
            <p:cNvPr id="7194" name="Rectangle 26"/>
            <p:cNvSpPr>
              <a:spLocks noChangeArrowheads="1"/>
            </p:cNvSpPr>
            <p:nvPr/>
          </p:nvSpPr>
          <p:spPr bwMode="auto">
            <a:xfrm>
              <a:off x="339" y="1026"/>
              <a:ext cx="454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bg-BG" altLang="en-US" sz="1000" b="1"/>
                <a:t>уран</a:t>
              </a:r>
              <a:endParaRPr lang="en-US" altLang="en-US" sz="1000" b="1"/>
            </a:p>
          </p:txBody>
        </p:sp>
        <p:pic>
          <p:nvPicPr>
            <p:cNvPr id="7198" name="Picture 30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026"/>
              <a:ext cx="88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199" name="Picture 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420938"/>
            <a:ext cx="1333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0" name="Picture 3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700213"/>
            <a:ext cx="1333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1" name="Picture 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068638"/>
            <a:ext cx="1333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2" name="Picture 3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81300"/>
            <a:ext cx="1333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3" name="Picture 3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084763"/>
            <a:ext cx="1333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4" name="Picture 3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4448175"/>
            <a:ext cx="1333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5" name="Picture 3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636838"/>
            <a:ext cx="144462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6" name="Picture 3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781300"/>
            <a:ext cx="14446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7" name="Picture 3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908050"/>
            <a:ext cx="14446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8" name="Picture 4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437063"/>
            <a:ext cx="144463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9" name="Picture 4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868863"/>
            <a:ext cx="144462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10" name="Picture 4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700213"/>
            <a:ext cx="144462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11" name="Picture 4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221163"/>
            <a:ext cx="144462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12" name="Picture 4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652963"/>
            <a:ext cx="139700" cy="13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13" name="Picture 4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284538"/>
            <a:ext cx="139700" cy="13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14" name="Picture 4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916113"/>
            <a:ext cx="139700" cy="13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15" name="Picture 4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941888"/>
            <a:ext cx="139700" cy="13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16" name="Picture 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492375"/>
            <a:ext cx="1333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17" name="Picture 4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005263"/>
            <a:ext cx="1333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18" name="Picture 5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420938"/>
            <a:ext cx="150812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19" name="Picture 5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565400"/>
            <a:ext cx="150813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20" name="Picture 5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076700"/>
            <a:ext cx="165100" cy="9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21" name="Picture 5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933825"/>
            <a:ext cx="165100" cy="9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22" name="Picture 5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11663"/>
            <a:ext cx="165100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23" name="Picture 5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013325"/>
            <a:ext cx="165100" cy="9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25" name="Picture 57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381750"/>
            <a:ext cx="898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26" name="Picture 5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042988"/>
            <a:ext cx="59690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27" name="Picture 5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052513"/>
            <a:ext cx="59690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28" name="Picture 6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330325"/>
            <a:ext cx="5969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29" name="Picture 6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330325"/>
            <a:ext cx="5969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0" name="Picture 6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33538"/>
            <a:ext cx="59690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1" name="Picture 6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28775"/>
            <a:ext cx="5969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2" name="Picture 6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22463"/>
            <a:ext cx="59690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3" name="Picture 6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17700"/>
            <a:ext cx="5969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4" name="Picture 66"/>
          <p:cNvPicPr preferRelativeResize="0"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05038"/>
            <a:ext cx="59690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5" name="Picture 67"/>
          <p:cNvPicPr preferRelativeResize="0"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05038"/>
            <a:ext cx="59690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6" name="Picture 6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497138"/>
            <a:ext cx="59690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7" name="Picture 6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492375"/>
            <a:ext cx="5969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2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2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7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2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 nodeType="clickPar">
                      <p:stCondLst>
                        <p:cond delay="0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7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29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7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 nodeType="clickPar">
                      <p:stCondLst>
                        <p:cond delay="0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7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7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2000" fill="hold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0" fill="hold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0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2000" fill="hold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2000" fill="hold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2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30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7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 nodeType="clickPar">
                      <p:stCondLst>
                        <p:cond delay="0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7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0" dur="10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5" dur="10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0" dur="10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31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7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 nodeType="clickPar">
                      <p:stCondLst>
                        <p:cond delay="0"/>
                      </p:stCondLst>
                      <p:childTnLst>
                        <p:par>
                          <p:cTn id="3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7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7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2000" fill="hold"/>
                                        <p:tgtEl>
                                          <p:spTgt spid="7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2000" fill="hold"/>
                                        <p:tgtEl>
                                          <p:spTgt spid="7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20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2000" fill="hold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2000" fill="hold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20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32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7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 nodeType="clickPar">
                      <p:stCondLst>
                        <p:cond delay="0"/>
                      </p:stCondLst>
                      <p:childTnLst>
                        <p:par>
                          <p:cTn id="3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10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7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7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4" dur="10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9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33"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7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 nodeType="clickPar">
                      <p:stCondLst>
                        <p:cond delay="0"/>
                      </p:stCondLst>
                      <p:childTnLst>
                        <p:par>
                          <p:cTn id="3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7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7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20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20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200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20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20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20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34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7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 nodeType="clickPar">
                      <p:stCondLst>
                        <p:cond delay="0"/>
                      </p:stCondLst>
                      <p:childTnLst>
                        <p:par>
                          <p:cTn id="3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1000"/>
                                        <p:tgtEl>
                                          <p:spTgt spid="7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3" dur="100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35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7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 nodeType="clickPar">
                      <p:stCondLst>
                        <p:cond delay="0"/>
                      </p:stCondLst>
                      <p:childTnLst>
                        <p:par>
                          <p:cTn id="3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7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7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20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0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2000"/>
                                        <p:tgtEl>
                                          <p:spTgt spid="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0" dur="20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20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2" dur="2000"/>
                                        <p:tgtEl>
                                          <p:spTgt spid="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0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0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2000"/>
                                        <p:tgtEl>
                                          <p:spTgt spid="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20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20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2" dur="2000"/>
                                        <p:tgtEl>
                                          <p:spTgt spid="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36"/>
                  </p:tgtEl>
                </p:cond>
              </p:nextCondLst>
            </p:seq>
            <p:seq concurrent="1" nextAc="seek">
              <p:cTn id="423" restart="whenNotActive" fill="hold" evtFilter="cancelBubble" nodeType="interactiveSeq">
                <p:stCondLst>
                  <p:cond evt="onClick" delay="0">
                    <p:tgtEl>
                      <p:spTgt spid="7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4" fill="hold" nodeType="clickPar">
                      <p:stCondLst>
                        <p:cond delay="0"/>
                      </p:stCondLst>
                      <p:childTnLst>
                        <p:par>
                          <p:cTn id="4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1000"/>
                                        <p:tgtEl>
                                          <p:spTgt spid="7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0" dur="1000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000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2" dur="1000"/>
                                        <p:tgtEl>
                                          <p:spTgt spid="7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1000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000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1000"/>
                                        <p:tgtEl>
                                          <p:spTgt spid="7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000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1000"/>
                                        <p:tgtEl>
                                          <p:spTgt spid="7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7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265</Words>
  <Application>Microsoft Office PowerPoint</Application>
  <PresentationFormat>Презентация на цял екран (4:3)</PresentationFormat>
  <Paragraphs>60</Paragraphs>
  <Slides>10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10</vt:i4>
      </vt:variant>
    </vt:vector>
  </HeadingPairs>
  <TitlesOfParts>
    <vt:vector size="12" baseType="lpstr">
      <vt:lpstr>Arial</vt:lpstr>
      <vt:lpstr>Default Design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Релеф и полезни изкопаеми</dc:title>
  <dc:creator>gis2</dc:creator>
  <cp:lastModifiedBy>Людмил К. Бонев</cp:lastModifiedBy>
  <cp:revision>26</cp:revision>
  <dcterms:created xsi:type="dcterms:W3CDTF">2015-07-17T14:36:29Z</dcterms:created>
  <dcterms:modified xsi:type="dcterms:W3CDTF">2022-02-11T10:05:18Z</dcterms:modified>
</cp:coreProperties>
</file>